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29"/>
  </p:notesMasterIdLst>
  <p:sldIdLst>
    <p:sldId id="300" r:id="rId6"/>
    <p:sldId id="323"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38" r:id="rId21"/>
    <p:sldId id="319" r:id="rId22"/>
    <p:sldId id="328" r:id="rId23"/>
    <p:sldId id="330" r:id="rId24"/>
    <p:sldId id="333" r:id="rId25"/>
    <p:sldId id="337" r:id="rId26"/>
    <p:sldId id="318" r:id="rId27"/>
    <p:sldId id="31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58217" autoAdjust="0"/>
  </p:normalViewPr>
  <p:slideViewPr>
    <p:cSldViewPr snapToGrid="0">
      <p:cViewPr varScale="1">
        <p:scale>
          <a:sx n="71" d="100"/>
          <a:sy n="71" d="100"/>
        </p:scale>
        <p:origin x="1642" y="3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Litware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a:t>
            </a:r>
            <a:r>
              <a:rPr lang="en-US" sz="1200" b="0" kern="1200" dirty="0" err="1">
                <a:solidFill>
                  <a:schemeClr val="tx1"/>
                </a:solidFill>
                <a:effectLst/>
                <a:latin typeface="+mn-lt"/>
                <a:ea typeface="+mn-ea"/>
                <a:cs typeface="+mn-cs"/>
              </a:rPr>
              <a:t>Litware</a:t>
            </a:r>
            <a:r>
              <a:rPr lang="en-US" sz="1200" b="0" kern="1200" dirty="0">
                <a:solidFill>
                  <a:schemeClr val="tx1"/>
                </a:solidFill>
                <a:effectLst/>
                <a:latin typeface="+mn-lt"/>
                <a:ea typeface="+mn-ea"/>
                <a:cs typeface="+mn-cs"/>
              </a:rPr>
              <a:t>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a:solidFill>
                  <a:schemeClr val="tx1"/>
                </a:solidFill>
                <a:effectLst/>
                <a:latin typeface="+mn-lt"/>
                <a:ea typeface="+mn-ea"/>
                <a:cs typeface="+mn-cs"/>
              </a:rPr>
              <a:t>With </a:t>
            </a:r>
            <a:r>
              <a:rPr lang="en-US" sz="1200" b="0" kern="1200" dirty="0">
                <a:solidFill>
                  <a:schemeClr val="tx1"/>
                </a:solidFill>
                <a:effectLst/>
                <a:latin typeface="+mn-lt"/>
                <a:ea typeface="+mn-ea"/>
                <a:cs typeface="+mn-cs"/>
              </a:rPr>
              <a:t>the aforementioned custom topic in place, you could achieve the both near real-time </a:t>
            </a:r>
            <a:r>
              <a:rPr lang="en-US" sz="1200" b="0" kern="1200">
                <a:solidFill>
                  <a:schemeClr val="tx1"/>
                </a:solidFill>
                <a:effectLst/>
                <a:latin typeface="+mn-lt"/>
                <a:ea typeface="+mn-ea"/>
                <a:cs typeface="+mn-cs"/>
              </a:rPr>
              <a:t>and batch </a:t>
            </a:r>
            <a:r>
              <a:rPr lang="en-US" sz="1200" b="0" kern="1200" dirty="0">
                <a:solidFill>
                  <a:schemeClr val="tx1"/>
                </a:solidFill>
                <a:effectLst/>
                <a:latin typeface="+mn-lt"/>
                <a:ea typeface="+mn-ea"/>
                <a:cs typeface="+mn-cs"/>
              </a:rPr>
              <a:t>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a:t>
            </a:r>
            <a:r>
              <a:rPr lang="en-US" sz="1200" b="0" kern="1200" dirty="0" err="1">
                <a:solidFill>
                  <a:schemeClr val="tx1"/>
                </a:solidFill>
                <a:effectLst/>
                <a:latin typeface="+mn-lt"/>
                <a:ea typeface="+mn-ea"/>
                <a:cs typeface="+mn-cs"/>
              </a:rPr>
              <a:t>realtime</a:t>
            </a:r>
            <a:r>
              <a:rPr lang="en-US" sz="1200" b="0" kern="1200" dirty="0">
                <a:solidFill>
                  <a:schemeClr val="tx1"/>
                </a:solidFill>
                <a:effectLst/>
                <a:latin typeface="+mn-lt"/>
                <a:ea typeface="+mn-ea"/>
                <a:cs typeface="+mn-cs"/>
              </a:rPr>
              <a:t>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Litware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Litware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Litware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Litware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Litware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Litware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Visual Studio Team Services (VSTS),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6/11/2018 2:11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Litware, Inc. added toll booth management as a one-off side project that works with their robust custom-built billing system. Their TollBooth software, which was meant to handle just a handful of local toll booths, had minimal development resources allocated to it. As such, Litware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Litware when they are done. At this point, Litware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Litware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Litware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Litware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Litware’s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8.png"/><Relationship Id="rId7" Type="http://schemas.openxmlformats.org/officeDocument/2006/relationships/image" Target="../media/image41.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5.sv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microsoft.com/office/2007/relationships/hdphoto" Target="../media/hdphoto6.wdp"/><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5.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8.png"/><Relationship Id="rId5" Type="http://schemas.openxmlformats.org/officeDocument/2006/relationships/image" Target="../media/image24.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Litware, Inc.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1425147" y="1142845"/>
            <a:ext cx="9642903" cy="542564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 screenshot of a cell phone&#10;&#10;Description generated with very high confidence">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lnSpcReduction="10000"/>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grpSp>
        <p:nvGrpSpPr>
          <p:cNvPr id="4" name="Group 3" descr="This Preferred solution diagram starts with an Azure Functions icon on the left. An arrow with a car on it points from there to a Machine Learning icon, then points on to a Database icon." title="Preferred solution diagram">
            <a:extLst>
              <a:ext uri="{FF2B5EF4-FFF2-40B4-BE49-F238E27FC236}">
                <a16:creationId xmlns:a16="http://schemas.microsoft.com/office/drawing/2014/main" id="{8485EBF0-8C42-491E-9632-993B3762E704}"/>
              </a:ext>
            </a:extLst>
          </p:cNvPr>
          <p:cNvGrpSpPr/>
          <p:nvPr/>
        </p:nvGrpSpPr>
        <p:grpSpPr>
          <a:xfrm>
            <a:off x="1880634" y="4577223"/>
            <a:ext cx="8430731" cy="2041112"/>
            <a:chOff x="1880634" y="4577223"/>
            <a:chExt cx="8430731" cy="2041112"/>
          </a:xfrm>
        </p:grpSpPr>
        <p:pic>
          <p:nvPicPr>
            <p:cNvPr id="15" name="Picture 14" descr="Machine learning icon" title="Machine learning icon">
              <a:extLst>
                <a:ext uri="{FF2B5EF4-FFF2-40B4-BE49-F238E27FC236}">
                  <a16:creationId xmlns:a16="http://schemas.microsoft.com/office/drawing/2014/main" id="{6351D11D-C7AD-4CBF-B626-E5941E8E123B}"/>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463104" y="4577223"/>
              <a:ext cx="1434736" cy="1434736"/>
            </a:xfrm>
            <a:prstGeom prst="rect">
              <a:avLst/>
            </a:prstGeom>
          </p:spPr>
        </p:pic>
        <p:pic>
          <p:nvPicPr>
            <p:cNvPr id="17" name="Picture 16" descr="Azure Function icon" title="Azure Function icon">
              <a:extLst>
                <a:ext uri="{FF2B5EF4-FFF2-40B4-BE49-F238E27FC236}">
                  <a16:creationId xmlns:a16="http://schemas.microsoft.com/office/drawing/2014/main" id="{CFB55C0D-9EEE-4989-8DC6-6B3F059F00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3268" y="4781263"/>
              <a:ext cx="1023824" cy="1023824"/>
            </a:xfrm>
            <a:prstGeom prst="rect">
              <a:avLst/>
            </a:prstGeom>
          </p:spPr>
        </p:pic>
        <p:pic>
          <p:nvPicPr>
            <p:cNvPr id="19" name="Picture 18" descr="Database icon" title="Database icon">
              <a:extLst>
                <a:ext uri="{FF2B5EF4-FFF2-40B4-BE49-F238E27FC236}">
                  <a16:creationId xmlns:a16="http://schemas.microsoft.com/office/drawing/2014/main" id="{7D78475B-F7BA-4BE4-BF1D-5E7124735234}"/>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716382" y="4915704"/>
              <a:ext cx="754940" cy="754940"/>
            </a:xfrm>
            <a:prstGeom prst="rect">
              <a:avLst/>
            </a:prstGeom>
          </p:spPr>
        </p:pic>
        <p:grpSp>
          <p:nvGrpSpPr>
            <p:cNvPr id="23" name="Group 22">
              <a:extLst>
                <a:ext uri="{FF2B5EF4-FFF2-40B4-BE49-F238E27FC236}">
                  <a16:creationId xmlns:a16="http://schemas.microsoft.com/office/drawing/2014/main" id="{BA25E1EB-4B3B-4A73-BCE0-32A283148191}"/>
                </a:ext>
              </a:extLst>
            </p:cNvPr>
            <p:cNvGrpSpPr/>
            <p:nvPr/>
          </p:nvGrpSpPr>
          <p:grpSpPr>
            <a:xfrm>
              <a:off x="4039923" y="5065797"/>
              <a:ext cx="650349" cy="454755"/>
              <a:chOff x="1300697" y="718806"/>
              <a:chExt cx="650349" cy="454755"/>
            </a:xfrm>
          </p:grpSpPr>
          <p:sp>
            <p:nvSpPr>
              <p:cNvPr id="24" name="Rectangle 23">
                <a:extLst>
                  <a:ext uri="{FF2B5EF4-FFF2-40B4-BE49-F238E27FC236}">
                    <a16:creationId xmlns:a16="http://schemas.microsoft.com/office/drawing/2014/main" id="{1CD2E665-5839-49E8-A6BE-2E1C031072BF}"/>
                  </a:ext>
                </a:extLst>
              </p:cNvPr>
              <p:cNvSpPr/>
              <p:nvPr/>
            </p:nvSpPr>
            <p:spPr>
              <a:xfrm>
                <a:off x="1300697" y="718806"/>
                <a:ext cx="650349" cy="454755"/>
              </a:xfrm>
              <a:prstGeom prst="rect">
                <a:avLst/>
              </a:prstGeom>
              <a:solidFill>
                <a:sysClr val="window" lastClr="FFFFFF"/>
              </a:solidFill>
              <a:ln w="571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25" name="Graphic 24" descr="Car icon" title="Car icon">
                <a:extLst>
                  <a:ext uri="{FF2B5EF4-FFF2-40B4-BE49-F238E27FC236}">
                    <a16:creationId xmlns:a16="http://schemas.microsoft.com/office/drawing/2014/main" id="{BAF31021-0F5A-4163-80EF-E628A878E1E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2879" y="727577"/>
                <a:ext cx="445984" cy="445984"/>
              </a:xfrm>
              <a:prstGeom prst="rect">
                <a:avLst/>
              </a:prstGeom>
            </p:spPr>
          </p:pic>
        </p:grpSp>
        <p:cxnSp>
          <p:nvCxnSpPr>
            <p:cNvPr id="27" name="Straight Connector 26">
              <a:extLst>
                <a:ext uri="{FF2B5EF4-FFF2-40B4-BE49-F238E27FC236}">
                  <a16:creationId xmlns:a16="http://schemas.microsoft.com/office/drawing/2014/main" id="{44A8E047-BEE1-40EA-9344-83EAD226E1B8}"/>
                </a:ext>
              </a:extLst>
            </p:cNvPr>
            <p:cNvCxnSpPr>
              <a:stCxn id="17" idx="3"/>
              <a:endCxn id="24" idx="1"/>
            </p:cNvCxnSpPr>
            <p:nvPr/>
          </p:nvCxnSpPr>
          <p:spPr>
            <a:xfrm>
              <a:off x="3267092" y="5293175"/>
              <a:ext cx="772831" cy="0"/>
            </a:xfrm>
            <a:prstGeom prst="line">
              <a:avLst/>
            </a:prstGeom>
            <a:ln w="38100">
              <a:prstDash val="dash"/>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B24322D0-E3EB-4100-B311-C098B36F1D2E}"/>
                </a:ext>
              </a:extLst>
            </p:cNvPr>
            <p:cNvCxnSpPr>
              <a:stCxn id="24" idx="3"/>
              <a:endCxn id="15" idx="1"/>
            </p:cNvCxnSpPr>
            <p:nvPr/>
          </p:nvCxnSpPr>
          <p:spPr>
            <a:xfrm>
              <a:off x="4690272" y="5293175"/>
              <a:ext cx="772832" cy="1416"/>
            </a:xfrm>
            <a:prstGeom prst="straightConnector1">
              <a:avLst/>
            </a:prstGeom>
            <a:ln w="38100">
              <a:prstDash val="dash"/>
              <a:headEnd type="none"/>
              <a:tailEnd type="triangle"/>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F8604E96-EED8-4056-A4A0-6E4E536D40AB}"/>
                </a:ext>
              </a:extLst>
            </p:cNvPr>
            <p:cNvCxnSpPr>
              <a:cxnSpLocks/>
              <a:stCxn id="15" idx="3"/>
              <a:endCxn id="19" idx="1"/>
            </p:cNvCxnSpPr>
            <p:nvPr/>
          </p:nvCxnSpPr>
          <p:spPr>
            <a:xfrm flipV="1">
              <a:off x="6897840" y="5293174"/>
              <a:ext cx="1818542" cy="1417"/>
            </a:xfrm>
            <a:prstGeom prst="straightConnector1">
              <a:avLst/>
            </a:prstGeom>
            <a:ln w="38100">
              <a:prstDash val="dash"/>
              <a:headEnd type="none"/>
              <a:tailEnd type="triangle"/>
            </a:ln>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31C190D-D58E-4F36-9FC3-F4E924413079}"/>
                </a:ext>
              </a:extLst>
            </p:cNvPr>
            <p:cNvSpPr txBox="1"/>
            <p:nvPr/>
          </p:nvSpPr>
          <p:spPr>
            <a:xfrm>
              <a:off x="1880634" y="5664228"/>
              <a:ext cx="2484462" cy="95410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Azure Functions</a:t>
              </a:r>
            </a:p>
            <a:p>
              <a:pPr algn="ctr">
                <a:lnSpc>
                  <a:spcPct val="90000"/>
                </a:lnSpc>
                <a:spcAft>
                  <a:spcPts val="600"/>
                </a:spcAft>
              </a:pPr>
              <a:r>
                <a:rPr lang="en-US" dirty="0">
                  <a:gradFill>
                    <a:gsLst>
                      <a:gs pos="2917">
                        <a:schemeClr val="tx1"/>
                      </a:gs>
                      <a:gs pos="30000">
                        <a:schemeClr val="tx1"/>
                      </a:gs>
                    </a:gsLst>
                    <a:lin ang="5400000" scaled="0"/>
                  </a:gradFill>
                </a:rPr>
                <a:t>POSTs photo</a:t>
              </a:r>
            </a:p>
          </p:txBody>
        </p:sp>
        <p:sp>
          <p:nvSpPr>
            <p:cNvPr id="35" name="TextBox 34">
              <a:extLst>
                <a:ext uri="{FF2B5EF4-FFF2-40B4-BE49-F238E27FC236}">
                  <a16:creationId xmlns:a16="http://schemas.microsoft.com/office/drawing/2014/main" id="{F5DA0187-54C9-4E55-90D6-EFFDD781A33D}"/>
                </a:ext>
              </a:extLst>
            </p:cNvPr>
            <p:cNvSpPr txBox="1"/>
            <p:nvPr/>
          </p:nvSpPr>
          <p:spPr>
            <a:xfrm>
              <a:off x="4636802" y="5664228"/>
              <a:ext cx="3111237" cy="95410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Computer Vision API</a:t>
              </a:r>
            </a:p>
            <a:p>
              <a:pPr algn="ctr">
                <a:lnSpc>
                  <a:spcPct val="90000"/>
                </a:lnSpc>
                <a:spcAft>
                  <a:spcPts val="600"/>
                </a:spcAft>
              </a:pPr>
              <a:r>
                <a:rPr lang="en-US" dirty="0">
                  <a:gradFill>
                    <a:gsLst>
                      <a:gs pos="2917">
                        <a:schemeClr val="tx1"/>
                      </a:gs>
                      <a:gs pos="30000">
                        <a:schemeClr val="tx1"/>
                      </a:gs>
                    </a:gsLst>
                    <a:lin ang="5400000" scaled="0"/>
                  </a:gradFill>
                </a:rPr>
                <a:t>Extracts text with OCR</a:t>
              </a:r>
            </a:p>
          </p:txBody>
        </p:sp>
        <p:sp>
          <p:nvSpPr>
            <p:cNvPr id="36" name="TextBox 35">
              <a:extLst>
                <a:ext uri="{FF2B5EF4-FFF2-40B4-BE49-F238E27FC236}">
                  <a16:creationId xmlns:a16="http://schemas.microsoft.com/office/drawing/2014/main" id="{CF327654-173A-4B80-B621-69DEB7CF653E}"/>
                </a:ext>
              </a:extLst>
            </p:cNvPr>
            <p:cNvSpPr txBox="1"/>
            <p:nvPr/>
          </p:nvSpPr>
          <p:spPr>
            <a:xfrm>
              <a:off x="7876339" y="5657919"/>
              <a:ext cx="2435026" cy="95410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JSON Response</a:t>
              </a:r>
            </a:p>
            <a:p>
              <a:pPr algn="ctr">
                <a:lnSpc>
                  <a:spcPct val="90000"/>
                </a:lnSpc>
                <a:spcAft>
                  <a:spcPts val="600"/>
                </a:spcAft>
              </a:pPr>
              <a:r>
                <a:rPr lang="en-US" dirty="0">
                  <a:gradFill>
                    <a:gsLst>
                      <a:gs pos="2917">
                        <a:schemeClr val="tx1"/>
                      </a:gs>
                      <a:gs pos="30000">
                        <a:schemeClr val="tx1"/>
                      </a:gs>
                    </a:gsLst>
                    <a:lin ang="5400000" scaled="0"/>
                  </a:gradFill>
                </a:rPr>
                <a:t>Function reads JSON</a:t>
              </a:r>
            </a:p>
          </p:txBody>
        </p:sp>
      </p:grpSp>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grpSp>
        <p:nvGrpSpPr>
          <p:cNvPr id="4" name="Group 3" descr="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title="Preferred solution diagram">
            <a:extLst>
              <a:ext uri="{FF2B5EF4-FFF2-40B4-BE49-F238E27FC236}">
                <a16:creationId xmlns:a16="http://schemas.microsoft.com/office/drawing/2014/main" id="{BC85DD82-BAED-4A79-B676-D556AA515A7D}"/>
              </a:ext>
            </a:extLst>
          </p:cNvPr>
          <p:cNvGrpSpPr/>
          <p:nvPr/>
        </p:nvGrpSpPr>
        <p:grpSpPr>
          <a:xfrm>
            <a:off x="7779292" y="775628"/>
            <a:ext cx="3593880" cy="5871383"/>
            <a:chOff x="7779292" y="775628"/>
            <a:chExt cx="3593880" cy="5871383"/>
          </a:xfrm>
        </p:grpSpPr>
        <p:grpSp>
          <p:nvGrpSpPr>
            <p:cNvPr id="10" name="Group 9">
              <a:extLst>
                <a:ext uri="{FF2B5EF4-FFF2-40B4-BE49-F238E27FC236}">
                  <a16:creationId xmlns:a16="http://schemas.microsoft.com/office/drawing/2014/main" id="{E2469562-A058-4219-98C1-C51F8B8E8ACB}"/>
                </a:ext>
              </a:extLst>
            </p:cNvPr>
            <p:cNvGrpSpPr/>
            <p:nvPr/>
          </p:nvGrpSpPr>
          <p:grpSpPr>
            <a:xfrm>
              <a:off x="7779293" y="775628"/>
              <a:ext cx="3507643" cy="2509779"/>
              <a:chOff x="7779293" y="775628"/>
              <a:chExt cx="3507643" cy="2509779"/>
            </a:xfrm>
          </p:grpSpPr>
          <p:sp>
            <p:nvSpPr>
              <p:cNvPr id="8" name="Flowchart: Multidocument 7">
                <a:extLst>
                  <a:ext uri="{FF2B5EF4-FFF2-40B4-BE49-F238E27FC236}">
                    <a16:creationId xmlns:a16="http://schemas.microsoft.com/office/drawing/2014/main" id="{EF3CC785-E74B-4B50-83F4-CFCEF2DAD130}"/>
                  </a:ext>
                </a:extLst>
              </p:cNvPr>
              <p:cNvSpPr/>
              <p:nvPr/>
            </p:nvSpPr>
            <p:spPr bwMode="auto">
              <a:xfrm>
                <a:off x="7779293" y="775628"/>
                <a:ext cx="3507643" cy="2509779"/>
              </a:xfrm>
              <a:prstGeom prst="flowChartMultidocument">
                <a:avLst/>
              </a:prstGeom>
              <a:solidFill>
                <a:schemeClr val="tx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ic Apps" title="Logic Apps">
                <a:extLst>
                  <a:ext uri="{FF2B5EF4-FFF2-40B4-BE49-F238E27FC236}">
                    <a16:creationId xmlns:a16="http://schemas.microsoft.com/office/drawing/2014/main" id="{C7C112F9-E148-4D4B-B071-A4E7F54A88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6135" y="1435675"/>
                <a:ext cx="1436650" cy="1436650"/>
              </a:xfrm>
              <a:prstGeom prst="rect">
                <a:avLst/>
              </a:prstGeom>
            </p:spPr>
          </p:pic>
        </p:grpSp>
        <p:pic>
          <p:nvPicPr>
            <p:cNvPr id="14" name="Picture 13" descr="Azure function" title="Azure function">
              <a:extLst>
                <a:ext uri="{FF2B5EF4-FFF2-40B4-BE49-F238E27FC236}">
                  <a16:creationId xmlns:a16="http://schemas.microsoft.com/office/drawing/2014/main" id="{F676F8DA-91E6-47F4-913C-71DF171E88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9292" y="3730659"/>
              <a:ext cx="1182302" cy="1182302"/>
            </a:xfrm>
            <a:prstGeom prst="rect">
              <a:avLst/>
            </a:prstGeom>
          </p:spPr>
        </p:pic>
        <p:cxnSp>
          <p:nvCxnSpPr>
            <p:cNvPr id="25" name="Straight Arrow Connector 24">
              <a:extLst>
                <a:ext uri="{FF2B5EF4-FFF2-40B4-BE49-F238E27FC236}">
                  <a16:creationId xmlns:a16="http://schemas.microsoft.com/office/drawing/2014/main" id="{26DC9730-0AF9-4F97-85FD-A5782F0C0A1A}"/>
                </a:ext>
              </a:extLst>
            </p:cNvPr>
            <p:cNvCxnSpPr>
              <a:cxnSpLocks/>
              <a:stCxn id="14" idx="2"/>
              <a:endCxn id="31" idx="0"/>
            </p:cNvCxnSpPr>
            <p:nvPr/>
          </p:nvCxnSpPr>
          <p:spPr>
            <a:xfrm>
              <a:off x="8370443" y="4912961"/>
              <a:ext cx="0" cy="551748"/>
            </a:xfrm>
            <a:prstGeom prst="straightConnector1">
              <a:avLst/>
            </a:prstGeom>
            <a:ln w="381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06DCC02-0B43-4855-9BCB-1A660595407B}"/>
                </a:ext>
              </a:extLst>
            </p:cNvPr>
            <p:cNvCxnSpPr>
              <a:cxnSpLocks/>
              <a:stCxn id="8" idx="2"/>
              <a:endCxn id="14" idx="0"/>
            </p:cNvCxnSpPr>
            <p:nvPr/>
          </p:nvCxnSpPr>
          <p:spPr>
            <a:xfrm flipH="1">
              <a:off x="8370443" y="3190361"/>
              <a:ext cx="918760" cy="540298"/>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Blob storage" title="Blob storage">
              <a:extLst>
                <a:ext uri="{FF2B5EF4-FFF2-40B4-BE49-F238E27FC236}">
                  <a16:creationId xmlns:a16="http://schemas.microsoft.com/office/drawing/2014/main" id="{DA10CE57-8316-41FF-9B9C-BC767EC3076A}"/>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779292" y="5464709"/>
              <a:ext cx="1182302" cy="1182302"/>
            </a:xfrm>
            <a:prstGeom prst="rect">
              <a:avLst/>
            </a:prstGeom>
          </p:spPr>
        </p:pic>
        <p:pic>
          <p:nvPicPr>
            <p:cNvPr id="40" name="Graphic 39" descr="Send">
              <a:extLst>
                <a:ext uri="{FF2B5EF4-FFF2-40B4-BE49-F238E27FC236}">
                  <a16:creationId xmlns:a16="http://schemas.microsoft.com/office/drawing/2014/main" id="{36399A8F-AA68-4962-A508-17FCC6C71D9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90889" y="4597693"/>
              <a:ext cx="1182283" cy="1182283"/>
            </a:xfrm>
            <a:prstGeom prst="rect">
              <a:avLst/>
            </a:prstGeom>
          </p:spPr>
        </p:pic>
        <p:cxnSp>
          <p:nvCxnSpPr>
            <p:cNvPr id="41" name="Straight Arrow Connector 40">
              <a:extLst>
                <a:ext uri="{FF2B5EF4-FFF2-40B4-BE49-F238E27FC236}">
                  <a16:creationId xmlns:a16="http://schemas.microsoft.com/office/drawing/2014/main" id="{8013B206-1846-4F50-9A8F-637496B457FD}"/>
                </a:ext>
              </a:extLst>
            </p:cNvPr>
            <p:cNvCxnSpPr>
              <a:cxnSpLocks/>
              <a:stCxn id="8" idx="2"/>
              <a:endCxn id="40" idx="0"/>
            </p:cNvCxnSpPr>
            <p:nvPr/>
          </p:nvCxnSpPr>
          <p:spPr>
            <a:xfrm>
              <a:off x="9289203" y="3190361"/>
              <a:ext cx="1492828" cy="1407332"/>
            </a:xfrm>
            <a:prstGeom prst="straightConnector1">
              <a:avLst/>
            </a:prstGeom>
            <a:ln w="381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7247965" cy="615245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Setup and configure a serverless architecture, breaking down the solution to smaller components that are individually scalable, and allowing the customer to only pay for what they use.</a:t>
            </a: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Independently scale and break down business logic into discrete components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computer vision algorithms within AzureCreate a Logic App to act as a workflow</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Monitor the serverless topology, observing how well the solution scales when under load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Implement a Continuous Deployment DevOps process in the serverless architecture</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3486" y="1029050"/>
            <a:ext cx="3626358" cy="3626358"/>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VSTS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grpSp>
        <p:nvGrpSpPr>
          <p:cNvPr id="6" name="Group 5" descr="Azure Functions Core Tools points to Git Repo, which points to Auto Deploy. A Plus sign connects Auto Deploy with App Insights." title="Preferred solution ">
            <a:extLst>
              <a:ext uri="{FF2B5EF4-FFF2-40B4-BE49-F238E27FC236}">
                <a16:creationId xmlns:a16="http://schemas.microsoft.com/office/drawing/2014/main" id="{AA227E7D-01EF-4008-B360-3F3B711A4C32}"/>
              </a:ext>
            </a:extLst>
          </p:cNvPr>
          <p:cNvGrpSpPr/>
          <p:nvPr/>
        </p:nvGrpSpPr>
        <p:grpSpPr>
          <a:xfrm>
            <a:off x="358406" y="4367860"/>
            <a:ext cx="11417715" cy="1987621"/>
            <a:chOff x="358406" y="4367860"/>
            <a:chExt cx="11417715" cy="1987621"/>
          </a:xfrm>
        </p:grpSpPr>
        <p:grpSp>
          <p:nvGrpSpPr>
            <p:cNvPr id="28" name="Group 27" descr="Azure Functions Core Tools icon" title="Azure Functions Core Tools icon">
              <a:extLst>
                <a:ext uri="{FF2B5EF4-FFF2-40B4-BE49-F238E27FC236}">
                  <a16:creationId xmlns:a16="http://schemas.microsoft.com/office/drawing/2014/main" id="{F9129B09-89E6-4A95-89DC-0B929E295EAF}"/>
                </a:ext>
              </a:extLst>
            </p:cNvPr>
            <p:cNvGrpSpPr/>
            <p:nvPr/>
          </p:nvGrpSpPr>
          <p:grpSpPr>
            <a:xfrm>
              <a:off x="358406" y="4367860"/>
              <a:ext cx="2046540" cy="1986901"/>
              <a:chOff x="358406" y="4367860"/>
              <a:chExt cx="2046540" cy="1986901"/>
            </a:xfrm>
          </p:grpSpPr>
          <p:sp>
            <p:nvSpPr>
              <p:cNvPr id="11" name="Oval 10">
                <a:extLst>
                  <a:ext uri="{FF2B5EF4-FFF2-40B4-BE49-F238E27FC236}">
                    <a16:creationId xmlns:a16="http://schemas.microsoft.com/office/drawing/2014/main" id="{390DF4D4-62DE-48A7-BC25-6874B6996132}"/>
                  </a:ext>
                </a:extLst>
              </p:cNvPr>
              <p:cNvSpPr/>
              <p:nvPr/>
            </p:nvSpPr>
            <p:spPr>
              <a:xfrm>
                <a:off x="358406" y="4390835"/>
                <a:ext cx="2046540" cy="1963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sp>
            <p:nvSpPr>
              <p:cNvPr id="15" name="TextBox 14">
                <a:extLst>
                  <a:ext uri="{FF2B5EF4-FFF2-40B4-BE49-F238E27FC236}">
                    <a16:creationId xmlns:a16="http://schemas.microsoft.com/office/drawing/2014/main" id="{A328F5FF-FD30-40E8-8509-BCAC27FB9175}"/>
                  </a:ext>
                </a:extLst>
              </p:cNvPr>
              <p:cNvSpPr txBox="1"/>
              <p:nvPr/>
            </p:nvSpPr>
            <p:spPr>
              <a:xfrm>
                <a:off x="604729" y="5249238"/>
                <a:ext cx="1539316" cy="1043363"/>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rgbClr val="7030A0"/>
                    </a:solidFill>
                    <a:latin typeface="Segoe UI Semibold" panose="020B0702040204020203" pitchFamily="34" charset="0"/>
                    <a:cs typeface="Segoe UI Semibold" panose="020B0702040204020203" pitchFamily="34" charset="0"/>
                  </a:rPr>
                  <a:t>Azure Functions Core Tools</a:t>
                </a:r>
              </a:p>
            </p:txBody>
          </p:sp>
          <p:pic>
            <p:nvPicPr>
              <p:cNvPr id="8" name="Graphic 7" descr="Laptop" title="Laptop icon">
                <a:extLst>
                  <a:ext uri="{FF2B5EF4-FFF2-40B4-BE49-F238E27FC236}">
                    <a16:creationId xmlns:a16="http://schemas.microsoft.com/office/drawing/2014/main" id="{B4E04979-3F0E-45E7-AB09-BA4AB002683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082" y="4367860"/>
                <a:ext cx="1097692" cy="1097692"/>
              </a:xfrm>
              <a:prstGeom prst="rect">
                <a:avLst/>
              </a:prstGeom>
            </p:spPr>
          </p:pic>
          <p:pic>
            <p:nvPicPr>
              <p:cNvPr id="10" name="Picture 9" descr="Azure Functions Core Tools" title="Azure Functions Core Tools">
                <a:extLst>
                  <a:ext uri="{FF2B5EF4-FFF2-40B4-BE49-F238E27FC236}">
                    <a16:creationId xmlns:a16="http://schemas.microsoft.com/office/drawing/2014/main" id="{7B4401BA-6778-4ABD-8BF1-9DA963B249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7376" y="4608198"/>
                <a:ext cx="468600" cy="468600"/>
              </a:xfrm>
              <a:prstGeom prst="rect">
                <a:avLst/>
              </a:prstGeom>
            </p:spPr>
          </p:pic>
        </p:grpSp>
        <p:grpSp>
          <p:nvGrpSpPr>
            <p:cNvPr id="25" name="Group 24" descr="Git Repo icon" title="Git Repo icon">
              <a:extLst>
                <a:ext uri="{FF2B5EF4-FFF2-40B4-BE49-F238E27FC236}">
                  <a16:creationId xmlns:a16="http://schemas.microsoft.com/office/drawing/2014/main" id="{5571A9ED-DA3E-4CEA-9579-55302E3702F7}"/>
                </a:ext>
              </a:extLst>
            </p:cNvPr>
            <p:cNvGrpSpPr/>
            <p:nvPr/>
          </p:nvGrpSpPr>
          <p:grpSpPr>
            <a:xfrm>
              <a:off x="3316561" y="4390835"/>
              <a:ext cx="2046540" cy="1963926"/>
              <a:chOff x="3767880" y="4367860"/>
              <a:chExt cx="2046540" cy="1963926"/>
            </a:xfrm>
          </p:grpSpPr>
          <p:sp>
            <p:nvSpPr>
              <p:cNvPr id="12" name="Oval 11">
                <a:extLst>
                  <a:ext uri="{FF2B5EF4-FFF2-40B4-BE49-F238E27FC236}">
                    <a16:creationId xmlns:a16="http://schemas.microsoft.com/office/drawing/2014/main" id="{A1F5F0F2-F6D4-4524-BCED-8AA6177E0044}"/>
                  </a:ext>
                </a:extLst>
              </p:cNvPr>
              <p:cNvSpPr/>
              <p:nvPr/>
            </p:nvSpPr>
            <p:spPr>
              <a:xfrm>
                <a:off x="3767880" y="4367860"/>
                <a:ext cx="2046540" cy="19639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sp>
            <p:nvSpPr>
              <p:cNvPr id="4" name="TextBox 3">
                <a:extLst>
                  <a:ext uri="{FF2B5EF4-FFF2-40B4-BE49-F238E27FC236}">
                    <a16:creationId xmlns:a16="http://schemas.microsoft.com/office/drawing/2014/main" id="{FEB2BE41-34D7-41E9-B900-775045B30D2B}"/>
                  </a:ext>
                </a:extLst>
              </p:cNvPr>
              <p:cNvSpPr txBox="1"/>
              <p:nvPr/>
            </p:nvSpPr>
            <p:spPr>
              <a:xfrm>
                <a:off x="4021475" y="5648558"/>
                <a:ext cx="1539316"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rgbClr val="7030A0"/>
                    </a:solidFill>
                    <a:latin typeface="Segoe UI Semibold" panose="020B0702040204020203" pitchFamily="34" charset="0"/>
                    <a:cs typeface="Segoe UI Semibold" panose="020B0702040204020203" pitchFamily="34" charset="0"/>
                  </a:rPr>
                  <a:t>Git Repo</a:t>
                </a:r>
              </a:p>
            </p:txBody>
          </p:sp>
          <p:pic>
            <p:nvPicPr>
              <p:cNvPr id="17" name="Picture 16" descr="Git Repo" title="Git Repo">
                <a:extLst>
                  <a:ext uri="{FF2B5EF4-FFF2-40B4-BE49-F238E27FC236}">
                    <a16:creationId xmlns:a16="http://schemas.microsoft.com/office/drawing/2014/main" id="{54D60E85-66CC-4BA2-8E6E-04C31620BCA0}"/>
                  </a:ext>
                </a:extLst>
              </p:cNvPr>
              <p:cNvPicPr>
                <a:picLocks noChangeAspect="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00988" y="4729805"/>
                <a:ext cx="780290" cy="780290"/>
              </a:xfrm>
              <a:prstGeom prst="rect">
                <a:avLst/>
              </a:prstGeom>
            </p:spPr>
          </p:pic>
        </p:grpSp>
        <p:grpSp>
          <p:nvGrpSpPr>
            <p:cNvPr id="27" name="Group 26" descr="Azure Function Auto Deploy icon" title="Azure Function Auto Deploy icon">
              <a:extLst>
                <a:ext uri="{FF2B5EF4-FFF2-40B4-BE49-F238E27FC236}">
                  <a16:creationId xmlns:a16="http://schemas.microsoft.com/office/drawing/2014/main" id="{22ECB625-27B0-4F6A-938A-AE7E18234D74}"/>
                </a:ext>
              </a:extLst>
            </p:cNvPr>
            <p:cNvGrpSpPr/>
            <p:nvPr/>
          </p:nvGrpSpPr>
          <p:grpSpPr>
            <a:xfrm>
              <a:off x="6274716" y="4391555"/>
              <a:ext cx="2046540" cy="1963926"/>
              <a:chOff x="6810520" y="4367860"/>
              <a:chExt cx="2046540" cy="1963926"/>
            </a:xfrm>
          </p:grpSpPr>
          <p:sp>
            <p:nvSpPr>
              <p:cNvPr id="14" name="Oval 13" descr="In this preferred solution diagram, Azure functions core tools points to Git Repo, which points to Auto Deploy, which is then added to App Insigts." title="Preferred solution diagram">
                <a:extLst>
                  <a:ext uri="{FF2B5EF4-FFF2-40B4-BE49-F238E27FC236}">
                    <a16:creationId xmlns:a16="http://schemas.microsoft.com/office/drawing/2014/main" id="{F8A2D74D-3222-4BA7-9729-49893819E55B}"/>
                  </a:ext>
                </a:extLst>
              </p:cNvPr>
              <p:cNvSpPr/>
              <p:nvPr/>
            </p:nvSpPr>
            <p:spPr>
              <a:xfrm>
                <a:off x="6810520" y="4367860"/>
                <a:ext cx="2046540" cy="19639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23" name="Picture 22" descr="Azure Function" title="Azure Function">
                <a:extLst>
                  <a:ext uri="{FF2B5EF4-FFF2-40B4-BE49-F238E27FC236}">
                    <a16:creationId xmlns:a16="http://schemas.microsoft.com/office/drawing/2014/main" id="{68A97398-C8C7-4F33-9BA8-FD2660549D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43644" y="4729805"/>
                <a:ext cx="780290" cy="780290"/>
              </a:xfrm>
              <a:prstGeom prst="rect">
                <a:avLst/>
              </a:prstGeom>
            </p:spPr>
          </p:pic>
          <p:sp>
            <p:nvSpPr>
              <p:cNvPr id="26" name="TextBox 25">
                <a:extLst>
                  <a:ext uri="{FF2B5EF4-FFF2-40B4-BE49-F238E27FC236}">
                    <a16:creationId xmlns:a16="http://schemas.microsoft.com/office/drawing/2014/main" id="{71353FD7-20DF-433A-A1A3-46E162E3DA86}"/>
                  </a:ext>
                </a:extLst>
              </p:cNvPr>
              <p:cNvSpPr txBox="1"/>
              <p:nvPr/>
            </p:nvSpPr>
            <p:spPr>
              <a:xfrm>
                <a:off x="6989141" y="5599657"/>
                <a:ext cx="168929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latin typeface="Segoe UI Semibold" panose="020B0702040204020203" pitchFamily="34" charset="0"/>
                    <a:cs typeface="Segoe UI Semibold" panose="020B0702040204020203" pitchFamily="34" charset="0"/>
                  </a:rPr>
                  <a:t>Auto Deploy</a:t>
                </a:r>
              </a:p>
            </p:txBody>
          </p:sp>
        </p:grpSp>
        <p:sp>
          <p:nvSpPr>
            <p:cNvPr id="29" name="Arrow: Striped Right 28" descr="Arrow pointing to" title="Arrow pointing to">
              <a:extLst>
                <a:ext uri="{FF2B5EF4-FFF2-40B4-BE49-F238E27FC236}">
                  <a16:creationId xmlns:a16="http://schemas.microsoft.com/office/drawing/2014/main" id="{A7D79C18-D94E-4FE3-9F1E-7BE33031FE9B}"/>
                </a:ext>
              </a:extLst>
            </p:cNvPr>
            <p:cNvSpPr/>
            <p:nvPr/>
          </p:nvSpPr>
          <p:spPr bwMode="auto">
            <a:xfrm>
              <a:off x="2445066" y="5047443"/>
              <a:ext cx="830646" cy="650710"/>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Arrow: Striped Right 30" descr="Arrow pointing to" title="Arrow pointing to">
              <a:extLst>
                <a:ext uri="{FF2B5EF4-FFF2-40B4-BE49-F238E27FC236}">
                  <a16:creationId xmlns:a16="http://schemas.microsoft.com/office/drawing/2014/main" id="{C0633216-6A54-4907-B3A8-64C2A270A41A}"/>
                </a:ext>
              </a:extLst>
            </p:cNvPr>
            <p:cNvSpPr/>
            <p:nvPr/>
          </p:nvSpPr>
          <p:spPr bwMode="auto">
            <a:xfrm>
              <a:off x="5444067" y="5047443"/>
              <a:ext cx="830646" cy="650710"/>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descr="App Insights icon" title="App Insights icon">
              <a:extLst>
                <a:ext uri="{FF2B5EF4-FFF2-40B4-BE49-F238E27FC236}">
                  <a16:creationId xmlns:a16="http://schemas.microsoft.com/office/drawing/2014/main" id="{A43B7F1F-E01A-4938-92D3-F8A1C62CB439}"/>
                </a:ext>
              </a:extLst>
            </p:cNvPr>
            <p:cNvGrpSpPr/>
            <p:nvPr/>
          </p:nvGrpSpPr>
          <p:grpSpPr>
            <a:xfrm>
              <a:off x="9729581" y="4367860"/>
              <a:ext cx="2046540" cy="1963926"/>
              <a:chOff x="9729581" y="4367860"/>
              <a:chExt cx="2046540" cy="1963926"/>
            </a:xfrm>
          </p:grpSpPr>
          <p:sp>
            <p:nvSpPr>
              <p:cNvPr id="32" name="Oval 31">
                <a:extLst>
                  <a:ext uri="{FF2B5EF4-FFF2-40B4-BE49-F238E27FC236}">
                    <a16:creationId xmlns:a16="http://schemas.microsoft.com/office/drawing/2014/main" id="{90362E12-604A-47DD-BD2B-12DD0E561CD6}"/>
                  </a:ext>
                </a:extLst>
              </p:cNvPr>
              <p:cNvSpPr/>
              <p:nvPr/>
            </p:nvSpPr>
            <p:spPr>
              <a:xfrm>
                <a:off x="9729581" y="4367860"/>
                <a:ext cx="2046540" cy="19639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7168" name="Picture 7167" descr="lightbulb" title="lightbulb">
                <a:extLst>
                  <a:ext uri="{FF2B5EF4-FFF2-40B4-BE49-F238E27FC236}">
                    <a16:creationId xmlns:a16="http://schemas.microsoft.com/office/drawing/2014/main" id="{D46F1074-7CE7-499E-AAF7-170215CFCA18}"/>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362706" y="4752780"/>
                <a:ext cx="780290" cy="780290"/>
              </a:xfrm>
              <a:prstGeom prst="rect">
                <a:avLst/>
              </a:prstGeom>
            </p:spPr>
          </p:pic>
          <p:sp>
            <p:nvSpPr>
              <p:cNvPr id="35" name="TextBox 34">
                <a:extLst>
                  <a:ext uri="{FF2B5EF4-FFF2-40B4-BE49-F238E27FC236}">
                    <a16:creationId xmlns:a16="http://schemas.microsoft.com/office/drawing/2014/main" id="{255AFBCE-F4FD-4C22-BC00-1462EB87B53E}"/>
                  </a:ext>
                </a:extLst>
              </p:cNvPr>
              <p:cNvSpPr txBox="1"/>
              <p:nvPr/>
            </p:nvSpPr>
            <p:spPr>
              <a:xfrm>
                <a:off x="9908203" y="5623351"/>
                <a:ext cx="168929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latin typeface="Segoe UI Semibold" panose="020B0702040204020203" pitchFamily="34" charset="0"/>
                    <a:cs typeface="Segoe UI Semibold" panose="020B0702040204020203" pitchFamily="34" charset="0"/>
                  </a:rPr>
                  <a:t>App Insights</a:t>
                </a:r>
              </a:p>
            </p:txBody>
          </p:sp>
        </p:grpSp>
        <p:sp>
          <p:nvSpPr>
            <p:cNvPr id="7169" name="Plus Sign 7168" descr="Plus icon" title="Plus icon">
              <a:extLst>
                <a:ext uri="{FF2B5EF4-FFF2-40B4-BE49-F238E27FC236}">
                  <a16:creationId xmlns:a16="http://schemas.microsoft.com/office/drawing/2014/main" id="{1C9A0DF7-B31A-4E24-872E-030195317129}"/>
                </a:ext>
              </a:extLst>
            </p:cNvPr>
            <p:cNvSpPr/>
            <p:nvPr/>
          </p:nvSpPr>
          <p:spPr bwMode="auto">
            <a:xfrm>
              <a:off x="8446452" y="4793831"/>
              <a:ext cx="1157933" cy="1157933"/>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20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20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i="1"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Litware, Inc.</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Litware, Inc. manages a number of toll booths, taking photos of vehicles and billing the drivers</a:t>
            </a:r>
            <a:endParaRPr lang="en-US"/>
          </a:p>
          <a:p>
            <a:endParaRPr lang="en-US" sz="3200" dirty="0">
              <a:solidFill>
                <a:schemeClr val="tx1"/>
              </a:solidFill>
              <a:latin typeface="+mj-lt"/>
            </a:endParaRPr>
          </a:p>
          <a:p>
            <a:r>
              <a:rPr lang="en-US" sz="3200" dirty="0">
                <a:solidFill>
                  <a:schemeClr val="tx1"/>
                </a:solidFill>
                <a:latin typeface="+mj-lt"/>
              </a:rPr>
              <a:t>License plate detection is currently a manual process</a:t>
            </a:r>
          </a:p>
          <a:p>
            <a:endParaRPr lang="en-US" sz="3200" dirty="0">
              <a:solidFill>
                <a:schemeClr val="tx1"/>
              </a:solidFill>
              <a:latin typeface="+mj-lt"/>
            </a:endParaRP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2"/>
            <a:ext cx="5727203" cy="1904198"/>
          </a:xfrm>
        </p:spPr>
        <p:txBody>
          <a:bodyPr>
            <a:normAutofit/>
          </a:bodyPr>
          <a:lstStyle/>
          <a:p>
            <a:r>
              <a:rPr lang="en-US" sz="3200" dirty="0">
                <a:solidFill>
                  <a:schemeClr val="tx1"/>
                </a:solidFill>
                <a:latin typeface="+mn-lt"/>
              </a:rPr>
              <a:t>Litware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9" y="3894434"/>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6778" y="251767"/>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6" name="Group 5" descr="Machine learning icon" title="Machine learning icon">
            <a:extLst>
              <a:ext uri="{FF2B5EF4-FFF2-40B4-BE49-F238E27FC236}">
                <a16:creationId xmlns:a16="http://schemas.microsoft.com/office/drawing/2014/main" id="{3D634A81-AE78-4C80-A5EE-80B5710781AE}"/>
              </a:ext>
            </a:extLst>
          </p:cNvPr>
          <p:cNvGrpSpPr/>
          <p:nvPr/>
        </p:nvGrpSpPr>
        <p:grpSpPr>
          <a:xfrm>
            <a:off x="671397" y="1784000"/>
            <a:ext cx="2586673" cy="2482255"/>
            <a:chOff x="4803823" y="1777197"/>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4803823" y="1777197"/>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5" name="Picture 4" descr="Machine learning" title="Machine learning">
              <a:extLst>
                <a:ext uri="{FF2B5EF4-FFF2-40B4-BE49-F238E27FC236}">
                  <a16:creationId xmlns:a16="http://schemas.microsoft.com/office/drawing/2014/main" id="{44874347-B6FA-4F32-9A08-61B331041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629" y="2212953"/>
              <a:ext cx="1610742" cy="1610742"/>
            </a:xfrm>
            <a:prstGeom prst="rect">
              <a:avLst/>
            </a:prstGeom>
          </p:spPr>
        </p:pic>
      </p:gr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Would like to use machine learning service to perform license plate recognition task</a:t>
            </a:r>
          </a:p>
        </p:txBody>
      </p:sp>
      <p:grpSp>
        <p:nvGrpSpPr>
          <p:cNvPr id="4" name="Group 3" descr="Document database icon" title="Document database icon">
            <a:extLst>
              <a:ext uri="{FF2B5EF4-FFF2-40B4-BE49-F238E27FC236}">
                <a16:creationId xmlns:a16="http://schemas.microsoft.com/office/drawing/2014/main" id="{1680AF57-ECD3-4692-934F-985FBADE544A}"/>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4" name="Picture 13" descr="Database" title="Database">
              <a:extLst>
                <a:ext uri="{FF2B5EF4-FFF2-40B4-BE49-F238E27FC236}">
                  <a16:creationId xmlns:a16="http://schemas.microsoft.com/office/drawing/2014/main" id="{FCF02218-5D20-40D9-9CF2-42E8F135E105}"/>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56003" y="2391392"/>
              <a:ext cx="1279994" cy="1279994"/>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Needs to store images in cloud storage and data in database for export and manual verification</a:t>
            </a:r>
          </a:p>
        </p:txBody>
      </p:sp>
      <p:grpSp>
        <p:nvGrpSpPr>
          <p:cNvPr id="9" name="Group 8" descr="Automated workflow icon" title="Automated workflow icon">
            <a:extLst>
              <a:ext uri="{FF2B5EF4-FFF2-40B4-BE49-F238E27FC236}">
                <a16:creationId xmlns:a16="http://schemas.microsoft.com/office/drawing/2014/main" id="{0D2729C2-50B4-40EB-9CA4-29D385789E9A}"/>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7" name="Picture 16" descr="Automated workflow icon" title="Automated workflow icon">
              <a:extLst>
                <a:ext uri="{FF2B5EF4-FFF2-40B4-BE49-F238E27FC236}">
                  <a16:creationId xmlns:a16="http://schemas.microsoft.com/office/drawing/2014/main" id="{BCF5412B-24EA-43E3-B131-D73776D6A7C4}"/>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539212" y="2391392"/>
              <a:ext cx="1279994" cy="1279994"/>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an automated workflow to export license plate data and send conditional alerts</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Speech bubble" title="Speech bubble">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vert="horz" wrap="square" lIns="146304" tIns="91440" rIns="146304" bIns="91440" rtlCol="0" anchor="t">
            <a:normAutofit/>
          </a:bodyPr>
          <a:lstStyle/>
          <a:p>
            <a:pPr marL="0" indent="0">
              <a:buNone/>
            </a:pPr>
            <a:r>
              <a:rPr lang="en-US" sz="2400" dirty="0">
                <a:solidFill>
                  <a:schemeClr val="tx1"/>
                </a:solidFill>
                <a:latin typeface="+mn-lt"/>
              </a:rPr>
              <a:t>Our directors want to see where we can take the notion of a serverless architecture, and see if there truly are long-term performance and cost benefits.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With the unexpected windfall of the toll booths contract, they want to make sure we have a tested strategy we can fall back on in the future...</a:t>
            </a:r>
          </a:p>
        </p:txBody>
      </p:sp>
      <p:pic>
        <p:nvPicPr>
          <p:cNvPr id="9" name="Graphic 8" descr="Bar graph icon" title="Bar graph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piece icon" title="Puzzle piec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title="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marL="336145" lvl="1" indent="0">
              <a:buNone/>
            </a:pPr>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marL="336145" lvl="1" indent="0">
              <a:buNone/>
            </a:pPr>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5ACDF0-9992-448F-AD32-5AF775DA13CC}">
  <ds:schemaRefs>
    <ds:schemaRef ds:uri="2023ac63-7b75-4916-a9ee-591457758ee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9c797ad-d7c3-4982-82b7-81352a75e4a5"/>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1B648BCF-D50A-451B-8D17-4234A91469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A8EA8D-BD6C-4E17-9319-38CF4BBB0E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4005</Words>
  <Application>Microsoft Office PowerPoint</Application>
  <PresentationFormat>Widescreen</PresentationFormat>
  <Paragraphs>231</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architecture</dc:title>
  <dc:creator/>
  <cp:lastModifiedBy/>
  <cp:revision>3</cp:revision>
  <dcterms:created xsi:type="dcterms:W3CDTF">2018-02-11T23:02:36Z</dcterms:created>
  <dcterms:modified xsi:type="dcterms:W3CDTF">2018-06-11T02:14:31Z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2018-02-11T23:06:45.5784928Z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